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0"/>
  </p:notesMasterIdLst>
  <p:sldIdLst>
    <p:sldId id="289" r:id="rId2"/>
    <p:sldId id="288" r:id="rId3"/>
    <p:sldId id="258" r:id="rId4"/>
    <p:sldId id="260" r:id="rId5"/>
    <p:sldId id="272" r:id="rId6"/>
    <p:sldId id="259" r:id="rId7"/>
    <p:sldId id="273" r:id="rId8"/>
    <p:sldId id="274" r:id="rId9"/>
    <p:sldId id="276" r:id="rId10"/>
    <p:sldId id="290" r:id="rId11"/>
    <p:sldId id="263" r:id="rId12"/>
    <p:sldId id="278" r:id="rId13"/>
    <p:sldId id="277" r:id="rId14"/>
    <p:sldId id="292" r:id="rId15"/>
    <p:sldId id="280" r:id="rId16"/>
    <p:sldId id="281" r:id="rId17"/>
    <p:sldId id="287" r:id="rId18"/>
    <p:sldId id="29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94660"/>
  </p:normalViewPr>
  <p:slideViewPr>
    <p:cSldViewPr>
      <p:cViewPr varScale="1">
        <p:scale>
          <a:sx n="82" d="100"/>
          <a:sy n="82" d="100"/>
        </p:scale>
        <p:origin x="157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F133A3-B242-43B1-98C9-50A089B448D4}" type="datetimeFigureOut">
              <a:rPr lang="en-US" smtClean="0"/>
              <a:t>2/4/2018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C57E00-6975-4414-9EA9-F704AB05201E}" type="slidenum">
              <a:rPr lang="en-US" smtClean="0"/>
              <a:t>‹#›</a:t>
            </a:fld>
            <a:endParaRPr lang="en-US" dirty="0"/>
          </a:p>
        </p:txBody>
      </p:sp>
    </p:spTree>
    <p:extLst>
      <p:ext uri="{BB962C8B-B14F-4D97-AF65-F5344CB8AC3E}">
        <p14:creationId xmlns:p14="http://schemas.microsoft.com/office/powerpoint/2010/main" val="2371184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C57E00-6975-4414-9EA9-F704AB05201E}" type="slidenum">
              <a:rPr lang="en-US" smtClean="0"/>
              <a:t>3</a:t>
            </a:fld>
            <a:endParaRPr lang="en-US" dirty="0"/>
          </a:p>
        </p:txBody>
      </p:sp>
    </p:spTree>
    <p:extLst>
      <p:ext uri="{BB962C8B-B14F-4D97-AF65-F5344CB8AC3E}">
        <p14:creationId xmlns:p14="http://schemas.microsoft.com/office/powerpoint/2010/main" val="2947339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C57E00-6975-4414-9EA9-F704AB05201E}" type="slidenum">
              <a:rPr lang="en-US" smtClean="0"/>
              <a:t>4</a:t>
            </a:fld>
            <a:endParaRPr lang="en-US" dirty="0"/>
          </a:p>
        </p:txBody>
      </p:sp>
    </p:spTree>
    <p:extLst>
      <p:ext uri="{BB962C8B-B14F-4D97-AF65-F5344CB8AC3E}">
        <p14:creationId xmlns:p14="http://schemas.microsoft.com/office/powerpoint/2010/main" val="2947339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C57E00-6975-4414-9EA9-F704AB05201E}" type="slidenum">
              <a:rPr lang="en-US" smtClean="0"/>
              <a:t>5</a:t>
            </a:fld>
            <a:endParaRPr lang="en-US" dirty="0"/>
          </a:p>
        </p:txBody>
      </p:sp>
    </p:spTree>
    <p:extLst>
      <p:ext uri="{BB962C8B-B14F-4D97-AF65-F5344CB8AC3E}">
        <p14:creationId xmlns:p14="http://schemas.microsoft.com/office/powerpoint/2010/main" val="2947339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20" name="Footer Placeholder 19"/>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F420D012-97A3-4DE7-A7A0-AE881B2DE669}" type="slidenum">
              <a:rPr lang="en-US" smtClean="0"/>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20D012-97A3-4DE7-A7A0-AE881B2DE66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20D012-97A3-4DE7-A7A0-AE881B2DE669}" type="slidenum">
              <a:rPr lang="en-US" smtClean="0"/>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420D012-97A3-4DE7-A7A0-AE881B2DE66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420D012-97A3-4DE7-A7A0-AE881B2DE66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420D012-97A3-4DE7-A7A0-AE881B2DE66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Date Placeholder 1"/>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420D012-97A3-4DE7-A7A0-AE881B2DE669}" type="slidenum">
              <a:rPr lang="en-US" smtClean="0"/>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420D012-97A3-4DE7-A7A0-AE881B2DE66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420D012-97A3-4DE7-A7A0-AE881B2DE669}" type="slidenum">
              <a:rPr lang="en-US" smtClean="0"/>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a:t>Click icon to add picture</a:t>
            </a:r>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20D012-97A3-4DE7-A7A0-AE881B2DE66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6F0DE5B-0D9B-4CDA-A3F1-BC02C94204A8}" type="datetimeFigureOut">
              <a:rPr lang="en-US" smtClean="0"/>
              <a:t>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20D012-97A3-4DE7-A7A0-AE881B2DE66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6F0DE5B-0D9B-4CDA-A3F1-BC02C94204A8}" type="datetimeFigureOut">
              <a:rPr lang="en-US" smtClean="0"/>
              <a:t>2/4/2018</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420D012-97A3-4DE7-A7A0-AE881B2DE669}" type="slidenum">
              <a:rPr lang="en-US" smtClean="0"/>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hyperlink" Target="http://www.starvaggilawoffices.com/" TargetMode="External"/><Relationship Id="rId4" Type="http://schemas.openxmlformats.org/officeDocument/2006/relationships/hyperlink" Target="mailto:info@starlaw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219200"/>
            <a:ext cx="7620000" cy="4114800"/>
          </a:xfrm>
        </p:spPr>
        <p:txBody>
          <a:bodyPr>
            <a:normAutofit fontScale="90000"/>
          </a:bodyPr>
          <a:lstStyle/>
          <a:p>
            <a:r>
              <a:rPr lang="en-US" sz="4000" cap="small" dirty="0"/>
              <a:t>The Ubiquitous Terms “Harassment” &amp; “Hostile Work Environment” </a:t>
            </a:r>
            <a:br>
              <a:rPr lang="en-US" sz="4000" cap="small" dirty="0"/>
            </a:br>
            <a:r>
              <a:rPr lang="en-US" sz="4000" cap="small" dirty="0"/>
              <a:t>Webster’s Isn’t Enough</a:t>
            </a:r>
            <a:br>
              <a:rPr lang="en-US" sz="4000" cap="small" dirty="0"/>
            </a:br>
            <a:br>
              <a:rPr lang="en-US" sz="4000" cap="small" dirty="0"/>
            </a:br>
            <a:br>
              <a:rPr lang="en-US" sz="4000" cap="small" dirty="0"/>
            </a:br>
            <a:r>
              <a:rPr lang="en-US" sz="3100" cap="small" dirty="0"/>
              <a:t>Michael A. Starvaggi, Esq.</a:t>
            </a:r>
            <a:br>
              <a:rPr lang="en-US" sz="3100" cap="small" dirty="0"/>
            </a:br>
            <a:r>
              <a:rPr lang="en-US" sz="3100" cap="small" dirty="0"/>
              <a:t>www.starvaggilawoffices.com</a:t>
            </a:r>
            <a:endParaRPr lang="en-US" sz="3600" dirty="0"/>
          </a:p>
        </p:txBody>
      </p:sp>
      <p:pic>
        <p:nvPicPr>
          <p:cNvPr id="7" name="1">
            <a:hlinkClick r:id="" action="ppaction://media"/>
            <a:extLst>
              <a:ext uri="{FF2B5EF4-FFF2-40B4-BE49-F238E27FC236}">
                <a16:creationId xmlns:a16="http://schemas.microsoft.com/office/drawing/2014/main" id="{94695526-8E50-4F6C-8086-F8792EEB4B4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0" y="838200"/>
            <a:ext cx="487363" cy="487363"/>
          </a:xfrm>
          <a:prstGeom prst="rect">
            <a:avLst/>
          </a:prstGeom>
        </p:spPr>
      </p:pic>
    </p:spTree>
    <p:extLst>
      <p:ext uri="{BB962C8B-B14F-4D97-AF65-F5344CB8AC3E}">
        <p14:creationId xmlns:p14="http://schemas.microsoft.com/office/powerpoint/2010/main" val="3752528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539" fill="hold"/>
                                        <p:tgtEl>
                                          <p:spTgt spid="7"/>
                                        </p:tgtEl>
                                      </p:cBhvr>
                                    </p:cmd>
                                  </p:childTnLst>
                                </p:cTn>
                              </p:par>
                            </p:childTnLst>
                          </p:cTn>
                        </p:par>
                      </p:childTnLst>
                    </p:cTn>
                  </p:par>
                </p:childTnLst>
              </p:cTn>
              <p:nextCondLst>
                <p:cond evt="onClick" delay="0">
                  <p:tgtEl>
                    <p:spTgt spid="7"/>
                  </p:tgtEl>
                </p:cond>
              </p:nextCondLst>
            </p:seq>
            <p:audio>
              <p:cMediaNode vol="14634">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4400" i="1" dirty="0"/>
              <a:t>The Problem of the Vernacular</a:t>
            </a:r>
            <a:br>
              <a:rPr lang="en-US" sz="4400" i="1" dirty="0"/>
            </a:br>
            <a:endParaRPr lang="en-US" dirty="0"/>
          </a:p>
        </p:txBody>
      </p:sp>
      <p:sp>
        <p:nvSpPr>
          <p:cNvPr id="2" name="Subtitle 1"/>
          <p:cNvSpPr>
            <a:spLocks noGrp="1"/>
          </p:cNvSpPr>
          <p:nvPr>
            <p:ph type="subTitle" idx="1"/>
          </p:nvPr>
        </p:nvSpPr>
        <p:spPr>
          <a:xfrm>
            <a:off x="1432560" y="1850064"/>
            <a:ext cx="7406640" cy="3483936"/>
          </a:xfrm>
        </p:spPr>
        <p:txBody>
          <a:bodyPr>
            <a:normAutofit/>
          </a:bodyPr>
          <a:lstStyle/>
          <a:p>
            <a:r>
              <a:rPr lang="en-US" sz="3200" i="1" dirty="0"/>
              <a:t>Buzzwords:</a:t>
            </a:r>
          </a:p>
          <a:p>
            <a:pPr marL="484632" indent="-457200">
              <a:buFont typeface="Arial" pitchFamily="34" charset="0"/>
              <a:buChar char="•"/>
            </a:pPr>
            <a:r>
              <a:rPr lang="en-US" sz="3200" i="1" dirty="0"/>
              <a:t>Harassment</a:t>
            </a:r>
          </a:p>
          <a:p>
            <a:pPr marL="484632" indent="-457200">
              <a:buFont typeface="Arial" pitchFamily="34" charset="0"/>
              <a:buChar char="•"/>
            </a:pPr>
            <a:r>
              <a:rPr lang="en-US" sz="3200" i="1" dirty="0"/>
              <a:t>Hostile work environment</a:t>
            </a:r>
          </a:p>
          <a:p>
            <a:pPr marL="484632" indent="-457200">
              <a:buFont typeface="Arial" pitchFamily="34" charset="0"/>
              <a:buChar char="•"/>
            </a:pPr>
            <a:r>
              <a:rPr lang="en-US" sz="3200" i="1" dirty="0"/>
              <a:t>Bullying</a:t>
            </a:r>
          </a:p>
        </p:txBody>
      </p:sp>
      <p:pic>
        <p:nvPicPr>
          <p:cNvPr id="1026" name="Picture 2" descr="C:\Users\Mike\AppData\Local\Microsoft\Windows\Temporary Internet Files\Content.IE5\XTMX8KIP\sexual-harassment-kore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986889"/>
            <a:ext cx="2926866" cy="3597928"/>
          </a:xfrm>
          <a:prstGeom prst="rect">
            <a:avLst/>
          </a:prstGeom>
          <a:noFill/>
          <a:extLst>
            <a:ext uri="{909E8E84-426E-40DD-AFC4-6F175D3DCCD1}">
              <a14:hiddenFill xmlns:a14="http://schemas.microsoft.com/office/drawing/2010/main">
                <a:solidFill>
                  <a:srgbClr val="FFFFFF"/>
                </a:solidFill>
              </a14:hiddenFill>
            </a:ext>
          </a:extLst>
        </p:spPr>
      </p:pic>
      <p:pic>
        <p:nvPicPr>
          <p:cNvPr id="3" name="2">
            <a:hlinkClick r:id="" action="ppaction://media"/>
            <a:extLst>
              <a:ext uri="{FF2B5EF4-FFF2-40B4-BE49-F238E27FC236}">
                <a16:creationId xmlns:a16="http://schemas.microsoft.com/office/drawing/2014/main" id="{A93ABCF3-3E6E-44C4-9D39-8815886581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1000" y="524510"/>
            <a:ext cx="487363" cy="487363"/>
          </a:xfrm>
          <a:prstGeom prst="rect">
            <a:avLst/>
          </a:prstGeom>
        </p:spPr>
      </p:pic>
    </p:spTree>
    <p:extLst>
      <p:ext uri="{BB962C8B-B14F-4D97-AF65-F5344CB8AC3E}">
        <p14:creationId xmlns:p14="http://schemas.microsoft.com/office/powerpoint/2010/main" val="25669759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238" fill="hold"/>
                                        <p:tgtEl>
                                          <p:spTgt spid="3"/>
                                        </p:tgtEl>
                                      </p:cBhvr>
                                    </p:cmd>
                                  </p:childTnLst>
                                </p:cTn>
                              </p:par>
                            </p:childTnLst>
                          </p:cTn>
                        </p:par>
                      </p:childTnLst>
                    </p:cTn>
                  </p:par>
                </p:childTnLst>
              </p:cTn>
              <p:nextCondLst>
                <p:cond evt="onClick" delay="0">
                  <p:tgtEl>
                    <p:spTgt spid="3"/>
                  </p:tgtEl>
                </p:cond>
              </p:nextCondLst>
            </p:seq>
            <p:audio>
              <p:cMediaNode vol="6098">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Law Foundations</a:t>
            </a:r>
          </a:p>
        </p:txBody>
      </p:sp>
      <p:sp>
        <p:nvSpPr>
          <p:cNvPr id="3" name="Content Placeholder 2"/>
          <p:cNvSpPr>
            <a:spLocks noGrp="1"/>
          </p:cNvSpPr>
          <p:nvPr>
            <p:ph idx="1"/>
          </p:nvPr>
        </p:nvSpPr>
        <p:spPr>
          <a:xfrm>
            <a:off x="1295400" y="1219200"/>
            <a:ext cx="7638288" cy="5181600"/>
          </a:xfrm>
        </p:spPr>
        <p:txBody>
          <a:bodyPr>
            <a:normAutofit/>
          </a:bodyPr>
          <a:lstStyle/>
          <a:p>
            <a:pPr marL="82296" indent="0" algn="just">
              <a:buNone/>
            </a:pPr>
            <a:r>
              <a:rPr lang="en-US" sz="3600" dirty="0">
                <a:solidFill>
                  <a:schemeClr val="tx2"/>
                </a:solidFill>
              </a:rPr>
              <a:t>“Mere personality conflicts must not be mistaken for unlawful </a:t>
            </a:r>
            <a:r>
              <a:rPr lang="en-US" sz="3600" u="sng" dirty="0">
                <a:solidFill>
                  <a:schemeClr val="tx2"/>
                </a:solidFill>
              </a:rPr>
              <a:t>discrimination</a:t>
            </a:r>
            <a:r>
              <a:rPr lang="en-US" sz="3600" dirty="0">
                <a:solidFill>
                  <a:schemeClr val="tx2"/>
                </a:solidFill>
              </a:rPr>
              <a:t>, lest the antidiscrimination laws become a general civility code”</a:t>
            </a:r>
          </a:p>
          <a:p>
            <a:pPr marL="82296" indent="0" algn="just">
              <a:buNone/>
            </a:pPr>
            <a:endParaRPr lang="en-US" sz="3600" dirty="0">
              <a:solidFill>
                <a:schemeClr val="tx2"/>
              </a:solidFill>
            </a:endParaRPr>
          </a:p>
          <a:p>
            <a:pPr marL="82296" indent="0" algn="just">
              <a:buNone/>
            </a:pPr>
            <a:r>
              <a:rPr lang="en-US" sz="3600" u="sng" dirty="0">
                <a:solidFill>
                  <a:schemeClr val="tx2"/>
                </a:solidFill>
              </a:rPr>
              <a:t>Forrest v Jewish Guild for the Blind</a:t>
            </a:r>
            <a:r>
              <a:rPr lang="en-US" sz="3600" dirty="0">
                <a:solidFill>
                  <a:schemeClr val="tx2"/>
                </a:solidFill>
              </a:rPr>
              <a:t>, 3 N.Y.3d 295, 786 N.Y.S.2d 382 (2004) [emphasis added]</a:t>
            </a:r>
          </a:p>
          <a:p>
            <a:pPr marL="82296" indent="0">
              <a:buNone/>
            </a:pPr>
            <a:endParaRPr lang="en-US" sz="3600" dirty="0">
              <a:solidFill>
                <a:schemeClr val="tx2"/>
              </a:solidFill>
            </a:endParaRPr>
          </a:p>
          <a:p>
            <a:endParaRPr lang="en-US" sz="3600" dirty="0">
              <a:solidFill>
                <a:schemeClr val="tx2"/>
              </a:solidFill>
            </a:endParaRPr>
          </a:p>
          <a:p>
            <a:endParaRPr lang="en-US" sz="3600" dirty="0">
              <a:solidFill>
                <a:schemeClr val="tx2"/>
              </a:solidFill>
            </a:endParaRPr>
          </a:p>
        </p:txBody>
      </p:sp>
      <p:pic>
        <p:nvPicPr>
          <p:cNvPr id="4" name="3">
            <a:hlinkClick r:id="" action="ppaction://media"/>
            <a:extLst>
              <a:ext uri="{FF2B5EF4-FFF2-40B4-BE49-F238E27FC236}">
                <a16:creationId xmlns:a16="http://schemas.microsoft.com/office/drawing/2014/main" id="{B5F7DF6D-3276-4E0E-9715-EECC488E2A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602456"/>
            <a:ext cx="487363" cy="487363"/>
          </a:xfrm>
          <a:prstGeom prst="rect">
            <a:avLst/>
          </a:prstGeom>
        </p:spPr>
      </p:pic>
    </p:spTree>
    <p:extLst>
      <p:ext uri="{BB962C8B-B14F-4D97-AF65-F5344CB8AC3E}">
        <p14:creationId xmlns:p14="http://schemas.microsoft.com/office/powerpoint/2010/main" val="2268794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282" fill="hold"/>
                                        <p:tgtEl>
                                          <p:spTgt spid="4"/>
                                        </p:tgtEl>
                                      </p:cBhvr>
                                    </p:cmd>
                                  </p:childTnLst>
                                </p:cTn>
                              </p:par>
                            </p:childTnLst>
                          </p:cTn>
                        </p:par>
                      </p:childTnLst>
                    </p:cTn>
                  </p:par>
                </p:childTnLst>
              </p:cTn>
              <p:nextCondLst>
                <p:cond evt="onClick" delay="0">
                  <p:tgtEl>
                    <p:spTgt spid="4"/>
                  </p:tgtEl>
                </p:cond>
              </p:nextCondLst>
            </p:seq>
            <p:audio>
              <p:cMediaNode vol="19512">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Statutory Foundations</a:t>
            </a:r>
          </a:p>
        </p:txBody>
      </p:sp>
      <p:sp>
        <p:nvSpPr>
          <p:cNvPr id="3" name="Content Placeholder 2"/>
          <p:cNvSpPr>
            <a:spLocks noGrp="1"/>
          </p:cNvSpPr>
          <p:nvPr>
            <p:ph idx="1"/>
          </p:nvPr>
        </p:nvSpPr>
        <p:spPr>
          <a:xfrm>
            <a:off x="1295400" y="1219200"/>
            <a:ext cx="7638288" cy="5486400"/>
          </a:xfrm>
        </p:spPr>
        <p:txBody>
          <a:bodyPr>
            <a:normAutofit fontScale="77500" lnSpcReduction="20000"/>
          </a:bodyPr>
          <a:lstStyle/>
          <a:p>
            <a:pPr marL="82296" indent="0" algn="just">
              <a:buNone/>
            </a:pPr>
            <a:r>
              <a:rPr lang="en-US" sz="3600" dirty="0">
                <a:solidFill>
                  <a:schemeClr val="tx2"/>
                </a:solidFill>
              </a:rPr>
              <a:t>N.Y. Executive Law §296(1)(a) (Human Rights Law)</a:t>
            </a:r>
          </a:p>
          <a:p>
            <a:pPr marL="82296" indent="0" algn="just">
              <a:buNone/>
            </a:pPr>
            <a:endParaRPr lang="en-US" sz="3600" dirty="0">
              <a:solidFill>
                <a:schemeClr val="tx2"/>
              </a:solidFill>
            </a:endParaRPr>
          </a:p>
          <a:p>
            <a:pPr marL="82296" indent="0" algn="just">
              <a:buNone/>
            </a:pPr>
            <a:r>
              <a:rPr lang="en-US" sz="3600" dirty="0">
                <a:solidFill>
                  <a:schemeClr val="tx2"/>
                </a:solidFill>
              </a:rPr>
              <a:t>It shall be an unlawful discriminatory practice:</a:t>
            </a:r>
          </a:p>
          <a:p>
            <a:pPr marL="82296" indent="0" algn="just">
              <a:buNone/>
            </a:pPr>
            <a:r>
              <a:rPr lang="en-US" sz="3600" dirty="0">
                <a:solidFill>
                  <a:schemeClr val="tx2"/>
                </a:solidFill>
              </a:rPr>
              <a:t>(a) For an employer or licensing agency, because of an individual's age, race, creed, color, national origin, sexual orientation, military status, sex, disability, predisposing genetic characteristics, marital status, or domestic violence victim status, to refuse to hire or employ or to bar or to discharge from employment such individual or to discriminate against such individual in compensation or in terms, conditions or privileges of employment.</a:t>
            </a:r>
          </a:p>
          <a:p>
            <a:endParaRPr lang="en-US" sz="3600" dirty="0">
              <a:solidFill>
                <a:schemeClr val="tx2"/>
              </a:solidFill>
            </a:endParaRPr>
          </a:p>
        </p:txBody>
      </p:sp>
      <p:pic>
        <p:nvPicPr>
          <p:cNvPr id="4" name="4">
            <a:hlinkClick r:id="" action="ppaction://media"/>
            <a:extLst>
              <a:ext uri="{FF2B5EF4-FFF2-40B4-BE49-F238E27FC236}">
                <a16:creationId xmlns:a16="http://schemas.microsoft.com/office/drawing/2014/main" id="{FF2FD3CF-F7A6-431B-B882-9A72770139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8600" y="602456"/>
            <a:ext cx="487363" cy="487363"/>
          </a:xfrm>
          <a:prstGeom prst="rect">
            <a:avLst/>
          </a:prstGeom>
        </p:spPr>
      </p:pic>
    </p:spTree>
    <p:extLst>
      <p:ext uri="{BB962C8B-B14F-4D97-AF65-F5344CB8AC3E}">
        <p14:creationId xmlns:p14="http://schemas.microsoft.com/office/powerpoint/2010/main" val="35556804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62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Statutory Foundations</a:t>
            </a:r>
          </a:p>
        </p:txBody>
      </p:sp>
      <p:sp>
        <p:nvSpPr>
          <p:cNvPr id="3" name="Content Placeholder 2"/>
          <p:cNvSpPr>
            <a:spLocks noGrp="1"/>
          </p:cNvSpPr>
          <p:nvPr>
            <p:ph idx="1"/>
          </p:nvPr>
        </p:nvSpPr>
        <p:spPr>
          <a:xfrm>
            <a:off x="1295400" y="1219200"/>
            <a:ext cx="7638288" cy="5486400"/>
          </a:xfrm>
        </p:spPr>
        <p:txBody>
          <a:bodyPr>
            <a:normAutofit fontScale="70000" lnSpcReduction="20000"/>
          </a:bodyPr>
          <a:lstStyle/>
          <a:p>
            <a:pPr marL="82296" indent="0" algn="just">
              <a:buNone/>
            </a:pPr>
            <a:r>
              <a:rPr lang="en-US" sz="3600" dirty="0">
                <a:solidFill>
                  <a:schemeClr val="tx2"/>
                </a:solidFill>
              </a:rPr>
              <a:t>Title VII of the Civil Rights Act of 1964</a:t>
            </a:r>
          </a:p>
          <a:p>
            <a:pPr marL="82296" indent="0" algn="just">
              <a:buNone/>
            </a:pPr>
            <a:r>
              <a:rPr lang="en-US" sz="3600" dirty="0">
                <a:solidFill>
                  <a:schemeClr val="tx2"/>
                </a:solidFill>
              </a:rPr>
              <a:t>42 U.S.C. §703 </a:t>
            </a:r>
          </a:p>
          <a:p>
            <a:pPr marL="82296" indent="0" algn="just">
              <a:buNone/>
            </a:pPr>
            <a:endParaRPr lang="en-US" sz="3600" dirty="0">
              <a:solidFill>
                <a:schemeClr val="tx2"/>
              </a:solidFill>
            </a:endParaRPr>
          </a:p>
          <a:p>
            <a:pPr marL="82296" indent="0" algn="just">
              <a:buNone/>
            </a:pPr>
            <a:r>
              <a:rPr lang="en-US" sz="3600" dirty="0">
                <a:solidFill>
                  <a:schemeClr val="tx2"/>
                </a:solidFill>
              </a:rPr>
              <a:t>It shall be an unlawful employment practice for an employer -</a:t>
            </a:r>
          </a:p>
          <a:p>
            <a:pPr marL="82296" indent="0" algn="just">
              <a:buNone/>
            </a:pPr>
            <a:r>
              <a:rPr lang="en-US" sz="3600" dirty="0">
                <a:solidFill>
                  <a:schemeClr val="tx2"/>
                </a:solidFill>
              </a:rPr>
              <a:t>    (1) to fail or refuse to hire or to discharge any individual, or otherwise to discriminate against any individual with respect to his compensation, terms, conditions, or privileges of employment, because of such individual’s race, color, religion, sex, or national origin; or</a:t>
            </a:r>
          </a:p>
          <a:p>
            <a:pPr marL="82296" indent="0" algn="just">
              <a:buNone/>
            </a:pPr>
            <a:r>
              <a:rPr lang="en-US" sz="3600" dirty="0">
                <a:solidFill>
                  <a:schemeClr val="tx2"/>
                </a:solidFill>
              </a:rPr>
              <a:t>    (2) to limit, segregate, or classify his employees or applicants for employment in any way which would deprive or tend to deprive any individual of employment opportunities or otherwise adversely affect his status as an employee, because of such individual’s race, color, religion, sex, or national origin.</a:t>
            </a:r>
          </a:p>
          <a:p>
            <a:endParaRPr lang="en-US" sz="3600" dirty="0">
              <a:solidFill>
                <a:schemeClr val="tx2"/>
              </a:solidFill>
            </a:endParaRPr>
          </a:p>
        </p:txBody>
      </p:sp>
      <p:pic>
        <p:nvPicPr>
          <p:cNvPr id="4" name="5">
            <a:hlinkClick r:id="" action="ppaction://media"/>
            <a:extLst>
              <a:ext uri="{FF2B5EF4-FFF2-40B4-BE49-F238E27FC236}">
                <a16:creationId xmlns:a16="http://schemas.microsoft.com/office/drawing/2014/main" id="{81E16B25-CF86-424A-9877-6CECC87CAC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8600" y="731837"/>
            <a:ext cx="487363" cy="487363"/>
          </a:xfrm>
          <a:prstGeom prst="rect">
            <a:avLst/>
          </a:prstGeom>
        </p:spPr>
      </p:pic>
    </p:spTree>
    <p:extLst>
      <p:ext uri="{BB962C8B-B14F-4D97-AF65-F5344CB8AC3E}">
        <p14:creationId xmlns:p14="http://schemas.microsoft.com/office/powerpoint/2010/main" val="18838279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2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a:bodyPr>
          <a:lstStyle/>
          <a:p>
            <a:r>
              <a:rPr lang="en-US" sz="2600" dirty="0"/>
              <a:t>workplace permeated with </a:t>
            </a:r>
            <a:r>
              <a:rPr lang="en-US" sz="2600" u="sng" dirty="0"/>
              <a:t>discriminatory*</a:t>
            </a:r>
            <a:r>
              <a:rPr lang="en-US" sz="2600" dirty="0"/>
              <a:t> intimidation, ridicule, and insult</a:t>
            </a:r>
          </a:p>
          <a:p>
            <a:r>
              <a:rPr lang="en-US" sz="2600" dirty="0"/>
              <a:t>severe or pervasive enough to </a:t>
            </a:r>
          </a:p>
          <a:p>
            <a:r>
              <a:rPr lang="en-US" sz="2600" dirty="0"/>
              <a:t>alter the conditions of the victim’s employment </a:t>
            </a:r>
          </a:p>
          <a:p>
            <a:pPr marL="82296" indent="0">
              <a:buNone/>
            </a:pPr>
            <a:endParaRPr lang="en-US" sz="2600" dirty="0"/>
          </a:p>
          <a:p>
            <a:pPr marL="82296" indent="0">
              <a:buNone/>
            </a:pPr>
            <a:endParaRPr lang="en-US" sz="2600" dirty="0"/>
          </a:p>
          <a:p>
            <a:pPr marL="82296" indent="0">
              <a:buNone/>
            </a:pPr>
            <a:r>
              <a:rPr lang="en-US" sz="2600" dirty="0"/>
              <a:t>*must be based on protected class</a:t>
            </a:r>
          </a:p>
          <a:p>
            <a:endParaRPr lang="en-US" sz="2600" i="1" dirty="0"/>
          </a:p>
        </p:txBody>
      </p:sp>
      <p:pic>
        <p:nvPicPr>
          <p:cNvPr id="5" name="Recorded Sound">
            <a:hlinkClick r:id="" action="ppaction://media"/>
            <a:extLst>
              <a:ext uri="{FF2B5EF4-FFF2-40B4-BE49-F238E27FC236}">
                <a16:creationId xmlns:a16="http://schemas.microsoft.com/office/drawing/2014/main" id="{AD3C47AD-93E4-41E3-928A-B4D0115BCA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72400" y="701675"/>
            <a:ext cx="487363" cy="487363"/>
          </a:xfrm>
          <a:prstGeom prst="rect">
            <a:avLst/>
          </a:prstGeom>
        </p:spPr>
      </p:pic>
    </p:spTree>
    <p:extLst>
      <p:ext uri="{BB962C8B-B14F-4D97-AF65-F5344CB8AC3E}">
        <p14:creationId xmlns:p14="http://schemas.microsoft.com/office/powerpoint/2010/main" val="32209684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187" fill="hold"/>
                                        <p:tgtEl>
                                          <p:spTgt spid="5"/>
                                        </p:tgtEl>
                                      </p:cBhvr>
                                    </p:cmd>
                                  </p:childTnLst>
                                </p:cTn>
                              </p:par>
                            </p:childTnLst>
                          </p:cTn>
                        </p:par>
                      </p:childTnLst>
                    </p:cTn>
                  </p:par>
                </p:childTnLst>
              </p:cTn>
              <p:nextCondLst>
                <p:cond evt="onClick" delay="0">
                  <p:tgtEl>
                    <p:spTgt spid="5"/>
                  </p:tgtEl>
                </p:cond>
              </p:nextCondLst>
            </p:seq>
            <p:audio>
              <p:cMediaNode vol="7317">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a:bodyPr>
          <a:lstStyle/>
          <a:p>
            <a:pPr marL="82296" indent="0">
              <a:buNone/>
            </a:pPr>
            <a:r>
              <a:rPr lang="en-US" sz="2600" dirty="0"/>
              <a:t>Factors:</a:t>
            </a:r>
          </a:p>
          <a:p>
            <a:pPr marL="82296" indent="0" algn="just">
              <a:buNone/>
            </a:pPr>
            <a:r>
              <a:rPr lang="en-US" sz="2600" dirty="0"/>
              <a:t>“the frequency of the discriminatory conduct; its severity; whether it is physically threatening or humiliating, or a mere offensive utterance; and whether it unreasonably interferes with an employee's work performance” </a:t>
            </a:r>
          </a:p>
          <a:p>
            <a:pPr marL="82296" indent="0">
              <a:buNone/>
            </a:pPr>
            <a:endParaRPr lang="en-US" sz="2600" dirty="0"/>
          </a:p>
          <a:p>
            <a:pPr marL="82296" indent="0">
              <a:buNone/>
            </a:pPr>
            <a:r>
              <a:rPr lang="en-US" sz="2600" u="sng" dirty="0"/>
              <a:t>Harris v. Forklift Sys.</a:t>
            </a:r>
            <a:r>
              <a:rPr lang="en-US" sz="2600" dirty="0"/>
              <a:t>, 510 U.S. 17, 23, 114 S.Ct. 367, 126 L.Ed.2d 295 (1993)</a:t>
            </a:r>
            <a:endParaRPr lang="en-US" sz="2600" i="1" dirty="0"/>
          </a:p>
        </p:txBody>
      </p:sp>
      <p:pic>
        <p:nvPicPr>
          <p:cNvPr id="3" name="7">
            <a:hlinkClick r:id="" action="ppaction://media"/>
            <a:extLst>
              <a:ext uri="{FF2B5EF4-FFF2-40B4-BE49-F238E27FC236}">
                <a16:creationId xmlns:a16="http://schemas.microsoft.com/office/drawing/2014/main" id="{EA477A19-010F-4305-9240-15630A1DE8C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24800" y="533400"/>
            <a:ext cx="487363" cy="487363"/>
          </a:xfrm>
          <a:prstGeom prst="rect">
            <a:avLst/>
          </a:prstGeom>
        </p:spPr>
      </p:pic>
    </p:spTree>
    <p:extLst>
      <p:ext uri="{BB962C8B-B14F-4D97-AF65-F5344CB8AC3E}">
        <p14:creationId xmlns:p14="http://schemas.microsoft.com/office/powerpoint/2010/main" val="21131489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57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lnSpcReduction="10000"/>
          </a:bodyPr>
          <a:lstStyle/>
          <a:p>
            <a:pPr marL="82296" indent="0">
              <a:buNone/>
            </a:pPr>
            <a:r>
              <a:rPr lang="en-US" sz="2600" dirty="0"/>
              <a:t>Protected Classes:</a:t>
            </a:r>
          </a:p>
          <a:p>
            <a:r>
              <a:rPr lang="en-US" sz="2800" dirty="0"/>
              <a:t>Race</a:t>
            </a:r>
          </a:p>
          <a:p>
            <a:r>
              <a:rPr lang="en-US" sz="2800" dirty="0"/>
              <a:t>Color</a:t>
            </a:r>
          </a:p>
          <a:p>
            <a:r>
              <a:rPr lang="en-US" sz="2800" dirty="0"/>
              <a:t>National origin</a:t>
            </a:r>
          </a:p>
          <a:p>
            <a:r>
              <a:rPr lang="en-US" sz="2800" dirty="0"/>
              <a:t>Religion</a:t>
            </a:r>
          </a:p>
          <a:p>
            <a:r>
              <a:rPr lang="en-US" sz="2800" dirty="0"/>
              <a:t>Sex (including pregnancy, childbirth, and related medical conditions)</a:t>
            </a:r>
          </a:p>
          <a:p>
            <a:r>
              <a:rPr lang="en-US" sz="2800" dirty="0"/>
              <a:t>Disability: physical or mental</a:t>
            </a:r>
          </a:p>
          <a:p>
            <a:r>
              <a:rPr lang="en-US" sz="2800" dirty="0"/>
              <a:t>Age </a:t>
            </a:r>
          </a:p>
          <a:p>
            <a:r>
              <a:rPr lang="en-US" sz="2800" dirty="0"/>
              <a:t>Genetic disposition</a:t>
            </a:r>
          </a:p>
          <a:p>
            <a:pPr marL="82296" indent="0">
              <a:buNone/>
            </a:pPr>
            <a:endParaRPr lang="en-US" sz="2600" i="1" dirty="0"/>
          </a:p>
        </p:txBody>
      </p:sp>
      <p:pic>
        <p:nvPicPr>
          <p:cNvPr id="3" name="A">
            <a:hlinkClick r:id="" action="ppaction://media"/>
            <a:extLst>
              <a:ext uri="{FF2B5EF4-FFF2-40B4-BE49-F238E27FC236}">
                <a16:creationId xmlns:a16="http://schemas.microsoft.com/office/drawing/2014/main" id="{1355340F-4D95-4D55-9E87-04097169EF7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96200" y="602456"/>
            <a:ext cx="487363" cy="487363"/>
          </a:xfrm>
          <a:prstGeom prst="rect">
            <a:avLst/>
          </a:prstGeom>
        </p:spPr>
      </p:pic>
    </p:spTree>
    <p:extLst>
      <p:ext uri="{BB962C8B-B14F-4D97-AF65-F5344CB8AC3E}">
        <p14:creationId xmlns:p14="http://schemas.microsoft.com/office/powerpoint/2010/main" val="40670821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49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a:bodyPr>
          <a:lstStyle/>
          <a:p>
            <a:pPr marL="82296" indent="0">
              <a:buNone/>
            </a:pPr>
            <a:r>
              <a:rPr lang="en-US" sz="2600" dirty="0"/>
              <a:t>Hypothetical:</a:t>
            </a:r>
          </a:p>
          <a:p>
            <a:pPr marL="82296" indent="0" algn="just">
              <a:buNone/>
            </a:pPr>
            <a:r>
              <a:rPr lang="en-US" sz="2600" dirty="0"/>
              <a:t>African-American female, snatching of pad from her hands, patting of a seat in allegedly humiliating way, shouting at her in meeting, circling of her name on time sheet erroneously indicating she was late, and rolling of eyes when she spoke, three racial slurs over six years</a:t>
            </a:r>
          </a:p>
          <a:p>
            <a:pPr marL="82296" indent="0" algn="just">
              <a:buNone/>
            </a:pPr>
            <a:r>
              <a:rPr lang="en-US" sz="2600" u="sng" dirty="0"/>
              <a:t>Forrest v Jewish Guild for the Blind</a:t>
            </a:r>
            <a:r>
              <a:rPr lang="en-US" sz="2600" dirty="0"/>
              <a:t>, </a:t>
            </a:r>
          </a:p>
          <a:p>
            <a:pPr marL="82296" indent="0" algn="just">
              <a:buNone/>
            </a:pPr>
            <a:r>
              <a:rPr lang="en-US" sz="2600" dirty="0"/>
              <a:t>3 N.Y.3d 295, 786 N.Y.S.2d 382 (2004)</a:t>
            </a:r>
          </a:p>
          <a:p>
            <a:pPr marL="82296" indent="0" algn="just">
              <a:buNone/>
            </a:pPr>
            <a:endParaRPr lang="en-US" sz="2600" dirty="0"/>
          </a:p>
          <a:p>
            <a:endParaRPr lang="en-US" sz="2800" dirty="0"/>
          </a:p>
          <a:p>
            <a:pPr marL="82296" indent="0">
              <a:buNone/>
            </a:pPr>
            <a:endParaRPr lang="en-US" sz="2600" i="1" dirty="0"/>
          </a:p>
        </p:txBody>
      </p:sp>
      <p:pic>
        <p:nvPicPr>
          <p:cNvPr id="2050" name="Picture 2" descr="C:\Users\Mike\AppData\Local\Microsoft\Windows\Temporary Internet Files\Content.IE5\VJMEZ5ET\question-mark-fac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6012" y="4114800"/>
            <a:ext cx="2224586" cy="2510790"/>
          </a:xfrm>
          <a:prstGeom prst="rect">
            <a:avLst/>
          </a:prstGeom>
          <a:noFill/>
          <a:extLst>
            <a:ext uri="{909E8E84-426E-40DD-AFC4-6F175D3DCCD1}">
              <a14:hiddenFill xmlns:a14="http://schemas.microsoft.com/office/drawing/2010/main">
                <a:solidFill>
                  <a:srgbClr val="FFFFFF"/>
                </a:solidFill>
              </a14:hiddenFill>
            </a:ext>
          </a:extLst>
        </p:spPr>
      </p:pic>
      <p:pic>
        <p:nvPicPr>
          <p:cNvPr id="3" name="8">
            <a:hlinkClick r:id="" action="ppaction://media"/>
            <a:extLst>
              <a:ext uri="{FF2B5EF4-FFF2-40B4-BE49-F238E27FC236}">
                <a16:creationId xmlns:a16="http://schemas.microsoft.com/office/drawing/2014/main" id="{9542597D-4259-474F-BBD3-4F8ECD439E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04623" y="960437"/>
            <a:ext cx="487363" cy="487363"/>
          </a:xfrm>
          <a:prstGeom prst="rect">
            <a:avLst/>
          </a:prstGeom>
        </p:spPr>
      </p:pic>
    </p:spTree>
    <p:extLst>
      <p:ext uri="{BB962C8B-B14F-4D97-AF65-F5344CB8AC3E}">
        <p14:creationId xmlns:p14="http://schemas.microsoft.com/office/powerpoint/2010/main" val="3964117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72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a:bodyPr>
          <a:lstStyle/>
          <a:p>
            <a:pPr marL="82296" indent="0">
              <a:buNone/>
            </a:pPr>
            <a:r>
              <a:rPr lang="en-US" sz="2600" dirty="0"/>
              <a:t>Analysis:</a:t>
            </a:r>
          </a:p>
          <a:p>
            <a:pPr marL="82296" indent="0">
              <a:buNone/>
            </a:pPr>
            <a:r>
              <a:rPr lang="en-US" sz="2600" dirty="0"/>
              <a:t>-Is there intimidation, ridicule, and insult?</a:t>
            </a:r>
          </a:p>
          <a:p>
            <a:pPr marL="82296" indent="0">
              <a:buNone/>
            </a:pPr>
            <a:r>
              <a:rPr lang="en-US" sz="2600" dirty="0"/>
              <a:t>-Is it based on the complainant’s </a:t>
            </a:r>
            <a:r>
              <a:rPr lang="en-US" sz="2800" dirty="0">
                <a:solidFill>
                  <a:schemeClr val="tx2"/>
                </a:solidFill>
              </a:rPr>
              <a:t>age, race, creed, color, national origin, sexual orientation, military status, sex, disability, genetic characteristics, marital status, or domestic violence </a:t>
            </a:r>
          </a:p>
          <a:p>
            <a:pPr marL="82296" indent="0">
              <a:buNone/>
            </a:pPr>
            <a:r>
              <a:rPr lang="en-US" sz="2800" dirty="0">
                <a:solidFill>
                  <a:schemeClr val="tx2"/>
                </a:solidFill>
              </a:rPr>
              <a:t>victim status?</a:t>
            </a:r>
          </a:p>
          <a:p>
            <a:pPr marL="82296" indent="0">
              <a:buNone/>
            </a:pPr>
            <a:r>
              <a:rPr lang="en-US" sz="2600" dirty="0"/>
              <a:t>-was it severe or pervasive enough to </a:t>
            </a:r>
          </a:p>
          <a:p>
            <a:pPr marL="82296" indent="0">
              <a:buNone/>
            </a:pPr>
            <a:r>
              <a:rPr lang="en-US" sz="2600" dirty="0"/>
              <a:t>alter the conditions of the victim’s </a:t>
            </a:r>
            <a:br>
              <a:rPr lang="en-US" sz="2600" dirty="0"/>
            </a:br>
            <a:r>
              <a:rPr lang="en-US" sz="2600" dirty="0"/>
              <a:t>employment?</a:t>
            </a:r>
          </a:p>
          <a:p>
            <a:pPr marL="82296" indent="0">
              <a:buNone/>
            </a:pPr>
            <a:endParaRPr lang="en-US" sz="2600" dirty="0"/>
          </a:p>
          <a:p>
            <a:pPr marL="82296" indent="0">
              <a:buNone/>
            </a:pPr>
            <a:endParaRPr lang="en-US" sz="2600" dirty="0"/>
          </a:p>
          <a:p>
            <a:pPr marL="82296" indent="0" algn="just">
              <a:buNone/>
            </a:pPr>
            <a:endParaRPr lang="en-US" sz="2600" dirty="0"/>
          </a:p>
          <a:p>
            <a:endParaRPr lang="en-US" sz="2800" dirty="0"/>
          </a:p>
          <a:p>
            <a:pPr marL="82296" indent="0">
              <a:buNone/>
            </a:pPr>
            <a:endParaRPr lang="en-US" sz="2600" i="1" dirty="0"/>
          </a:p>
        </p:txBody>
      </p:sp>
      <p:pic>
        <p:nvPicPr>
          <p:cNvPr id="2050" name="Picture 2" descr="C:\Users\Mike\AppData\Local\Microsoft\Windows\Temporary Internet Files\Content.IE5\VJMEZ5ET\question-mark-fac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6012" y="4114800"/>
            <a:ext cx="2224586" cy="2510790"/>
          </a:xfrm>
          <a:prstGeom prst="rect">
            <a:avLst/>
          </a:prstGeom>
          <a:noFill/>
          <a:extLst>
            <a:ext uri="{909E8E84-426E-40DD-AFC4-6F175D3DCCD1}">
              <a14:hiddenFill xmlns:a14="http://schemas.microsoft.com/office/drawing/2010/main">
                <a:solidFill>
                  <a:srgbClr val="FFFFFF"/>
                </a:solidFill>
              </a14:hiddenFill>
            </a:ext>
          </a:extLst>
        </p:spPr>
      </p:pic>
      <p:pic>
        <p:nvPicPr>
          <p:cNvPr id="5" name="9">
            <a:hlinkClick r:id="" action="ppaction://media"/>
            <a:extLst>
              <a:ext uri="{FF2B5EF4-FFF2-40B4-BE49-F238E27FC236}">
                <a16:creationId xmlns:a16="http://schemas.microsoft.com/office/drawing/2014/main" id="{AB3EF99D-1259-4B2D-BB09-6F96E7DE87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56810"/>
            <a:ext cx="487363" cy="487363"/>
          </a:xfrm>
          <a:prstGeom prst="rect">
            <a:avLst/>
          </a:prstGeom>
        </p:spPr>
      </p:pic>
    </p:spTree>
    <p:extLst>
      <p:ext uri="{BB962C8B-B14F-4D97-AF65-F5344CB8AC3E}">
        <p14:creationId xmlns:p14="http://schemas.microsoft.com/office/powerpoint/2010/main" val="35310431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8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630362"/>
          </a:xfrm>
        </p:spPr>
        <p:txBody>
          <a:bodyPr>
            <a:normAutofit/>
          </a:bodyPr>
          <a:lstStyle/>
          <a:p>
            <a:r>
              <a:rPr lang="en-US" dirty="0"/>
              <a:t>Other Analysis</a:t>
            </a:r>
            <a:br>
              <a:rPr lang="en-US" sz="4400" dirty="0">
                <a:latin typeface="Garamond" pitchFamily="18" charset="0"/>
              </a:rPr>
            </a:br>
            <a:endParaRPr lang="en-US" dirty="0"/>
          </a:p>
        </p:txBody>
      </p:sp>
      <p:sp>
        <p:nvSpPr>
          <p:cNvPr id="4" name="Content Placeholder 3"/>
          <p:cNvSpPr>
            <a:spLocks noGrp="1"/>
          </p:cNvSpPr>
          <p:nvPr>
            <p:ph idx="1"/>
          </p:nvPr>
        </p:nvSpPr>
        <p:spPr/>
        <p:txBody>
          <a:bodyPr>
            <a:normAutofit/>
          </a:bodyPr>
          <a:lstStyle/>
          <a:p>
            <a:pPr marL="82296" indent="0" algn="just">
              <a:buNone/>
            </a:pPr>
            <a:endParaRPr lang="en-US" sz="2800" dirty="0">
              <a:latin typeface="Garamond" pitchFamily="18" charset="0"/>
            </a:endParaRPr>
          </a:p>
          <a:p>
            <a:r>
              <a:rPr lang="en-US" sz="4000" dirty="0"/>
              <a:t>Corporate Policies</a:t>
            </a:r>
          </a:p>
        </p:txBody>
      </p:sp>
      <p:pic>
        <p:nvPicPr>
          <p:cNvPr id="3" name="10">
            <a:hlinkClick r:id="" action="ppaction://media"/>
            <a:extLst>
              <a:ext uri="{FF2B5EF4-FFF2-40B4-BE49-F238E27FC236}">
                <a16:creationId xmlns:a16="http://schemas.microsoft.com/office/drawing/2014/main" id="{7140446D-C3D2-4D60-979A-F4796A8872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62800" y="846137"/>
            <a:ext cx="487363" cy="487363"/>
          </a:xfrm>
          <a:prstGeom prst="rect">
            <a:avLst/>
          </a:prstGeom>
        </p:spPr>
      </p:pic>
    </p:spTree>
    <p:extLst>
      <p:ext uri="{BB962C8B-B14F-4D97-AF65-F5344CB8AC3E}">
        <p14:creationId xmlns:p14="http://schemas.microsoft.com/office/powerpoint/2010/main" val="13658035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3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a:bodyPr>
          <a:lstStyle/>
          <a:p>
            <a:pPr marL="82296" indent="0">
              <a:buNone/>
            </a:pPr>
            <a:r>
              <a:rPr lang="en-US" sz="2600" dirty="0"/>
              <a:t>Acquiescence:</a:t>
            </a:r>
          </a:p>
          <a:p>
            <a:pPr marL="82296" indent="0">
              <a:buNone/>
            </a:pPr>
            <a:endParaRPr lang="en-US" sz="2600" dirty="0"/>
          </a:p>
          <a:p>
            <a:pPr marL="82296" indent="0" algn="just">
              <a:buNone/>
            </a:pPr>
            <a:r>
              <a:rPr lang="en-US" sz="2600" dirty="0"/>
              <a:t>“an employer may be held directly liable for acts of discrimination perpetrated by a high-level managerial employee.”</a:t>
            </a:r>
          </a:p>
          <a:p>
            <a:pPr marL="82296" indent="0" algn="just">
              <a:buNone/>
            </a:pPr>
            <a:endParaRPr lang="en-US" sz="2600" dirty="0"/>
          </a:p>
          <a:p>
            <a:pPr marL="82296" indent="0" algn="just">
              <a:buNone/>
            </a:pPr>
            <a:r>
              <a:rPr lang="en-US" sz="2600" u="sng" dirty="0"/>
              <a:t>Father Belle Community Center v. New York State Div. of Human Rights on Complaint of King</a:t>
            </a:r>
            <a:r>
              <a:rPr lang="en-US" sz="2600" dirty="0"/>
              <a:t>, 221 A.D.2d 44, 642 N.Y.S.2d 739 (4th Dept. 1996),</a:t>
            </a:r>
          </a:p>
        </p:txBody>
      </p:sp>
      <p:pic>
        <p:nvPicPr>
          <p:cNvPr id="3" name="11">
            <a:hlinkClick r:id="" action="ppaction://media"/>
            <a:extLst>
              <a:ext uri="{FF2B5EF4-FFF2-40B4-BE49-F238E27FC236}">
                <a16:creationId xmlns:a16="http://schemas.microsoft.com/office/drawing/2014/main" id="{43B0C816-B803-4E71-986F-B821AB1D5D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53400" y="602456"/>
            <a:ext cx="487363" cy="487363"/>
          </a:xfrm>
          <a:prstGeom prst="rect">
            <a:avLst/>
          </a:prstGeom>
        </p:spPr>
      </p:pic>
    </p:spTree>
    <p:extLst>
      <p:ext uri="{BB962C8B-B14F-4D97-AF65-F5344CB8AC3E}">
        <p14:creationId xmlns:p14="http://schemas.microsoft.com/office/powerpoint/2010/main" val="38005174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57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a:bodyPr>
          <a:lstStyle/>
          <a:p>
            <a:pPr marL="82296" indent="0">
              <a:buNone/>
            </a:pPr>
            <a:r>
              <a:rPr lang="en-US" sz="2600" dirty="0"/>
              <a:t>Acquiescence:</a:t>
            </a:r>
          </a:p>
          <a:p>
            <a:pPr marL="82296" indent="0">
              <a:buNone/>
            </a:pPr>
            <a:endParaRPr lang="en-US" sz="2600" dirty="0"/>
          </a:p>
          <a:p>
            <a:pPr marL="82296" indent="0" algn="just">
              <a:buNone/>
            </a:pPr>
            <a:r>
              <a:rPr lang="en-US" sz="2600" dirty="0"/>
              <a:t>“a knowing, after-the-fact forgiveness or acceptance of an offense. An employer's calculated inaction in response to discriminatory conduct may, as readily as affirmative conduct, indicate condonation” </a:t>
            </a:r>
          </a:p>
          <a:p>
            <a:pPr marL="82296" indent="0" algn="just">
              <a:buNone/>
            </a:pPr>
            <a:endParaRPr lang="en-US" sz="2600" dirty="0"/>
          </a:p>
          <a:p>
            <a:pPr marL="82296" indent="0" algn="just">
              <a:buNone/>
            </a:pPr>
            <a:r>
              <a:rPr lang="en-US" sz="2600" u="sng" dirty="0"/>
              <a:t>Matter of State Div. of Human Rights [Greene] v. St. Elizabeth's Hosp.</a:t>
            </a:r>
            <a:r>
              <a:rPr lang="en-US" sz="2600" dirty="0"/>
              <a:t>, </a:t>
            </a:r>
            <a:r>
              <a:rPr lang="pl-PL" sz="2600" dirty="0"/>
              <a:t>66 N.Y.2d 684, 487 N.E.2d 268</a:t>
            </a:r>
            <a:r>
              <a:rPr lang="en-US" sz="2600" dirty="0"/>
              <a:t> (1985)</a:t>
            </a:r>
          </a:p>
        </p:txBody>
      </p:sp>
      <p:pic>
        <p:nvPicPr>
          <p:cNvPr id="3" name="12">
            <a:hlinkClick r:id="" action="ppaction://media"/>
            <a:extLst>
              <a:ext uri="{FF2B5EF4-FFF2-40B4-BE49-F238E27FC236}">
                <a16:creationId xmlns:a16="http://schemas.microsoft.com/office/drawing/2014/main" id="{4BC560A1-7BB6-4336-AD13-BF98C2D68F1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53400" y="701675"/>
            <a:ext cx="487363" cy="487363"/>
          </a:xfrm>
          <a:prstGeom prst="rect">
            <a:avLst/>
          </a:prstGeom>
        </p:spPr>
      </p:pic>
    </p:spTree>
    <p:extLst>
      <p:ext uri="{BB962C8B-B14F-4D97-AF65-F5344CB8AC3E}">
        <p14:creationId xmlns:p14="http://schemas.microsoft.com/office/powerpoint/2010/main" val="2398119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87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Hostile Work Environment</a:t>
            </a:r>
          </a:p>
        </p:txBody>
      </p:sp>
      <p:sp>
        <p:nvSpPr>
          <p:cNvPr id="4" name="Content Placeholder 3"/>
          <p:cNvSpPr>
            <a:spLocks noGrp="1"/>
          </p:cNvSpPr>
          <p:nvPr>
            <p:ph idx="1"/>
          </p:nvPr>
        </p:nvSpPr>
        <p:spPr/>
        <p:txBody>
          <a:bodyPr>
            <a:normAutofit/>
          </a:bodyPr>
          <a:lstStyle/>
          <a:p>
            <a:pPr marL="82296" indent="0">
              <a:buNone/>
            </a:pPr>
            <a:endParaRPr lang="en-US" sz="2600" dirty="0"/>
          </a:p>
          <a:p>
            <a:pPr marL="82296" indent="0">
              <a:buNone/>
            </a:pPr>
            <a:r>
              <a:rPr lang="en-US" sz="3600" dirty="0"/>
              <a:t>Terms and conditions of employment</a:t>
            </a:r>
          </a:p>
          <a:p>
            <a:pPr marL="82296" indent="0">
              <a:buNone/>
            </a:pPr>
            <a:endParaRPr lang="en-US" sz="2600" dirty="0"/>
          </a:p>
          <a:p>
            <a:pPr marL="82296" indent="0">
              <a:buNone/>
            </a:pPr>
            <a:endParaRPr lang="en-US" sz="2600" dirty="0"/>
          </a:p>
          <a:p>
            <a:pPr marL="82296" indent="0" algn="just">
              <a:buNone/>
            </a:pPr>
            <a:endParaRPr lang="en-US" sz="2600" dirty="0"/>
          </a:p>
          <a:p>
            <a:endParaRPr lang="en-US" sz="2800" dirty="0"/>
          </a:p>
          <a:p>
            <a:pPr marL="82296" indent="0">
              <a:buNone/>
            </a:pPr>
            <a:endParaRPr lang="en-US" sz="2600" i="1" dirty="0"/>
          </a:p>
        </p:txBody>
      </p:sp>
      <p:pic>
        <p:nvPicPr>
          <p:cNvPr id="3" name="Recorded Sound">
            <a:hlinkClick r:id="" action="ppaction://media"/>
            <a:extLst>
              <a:ext uri="{FF2B5EF4-FFF2-40B4-BE49-F238E27FC236}">
                <a16:creationId xmlns:a16="http://schemas.microsoft.com/office/drawing/2014/main" id="{6391A64D-322F-42C8-9663-C55C52E2E7B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0" y="602456"/>
            <a:ext cx="487363" cy="487363"/>
          </a:xfrm>
          <a:prstGeom prst="rect">
            <a:avLst/>
          </a:prstGeom>
        </p:spPr>
      </p:pic>
    </p:spTree>
    <p:extLst>
      <p:ext uri="{BB962C8B-B14F-4D97-AF65-F5344CB8AC3E}">
        <p14:creationId xmlns:p14="http://schemas.microsoft.com/office/powerpoint/2010/main" val="8902820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2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Workplace Harassment</a:t>
            </a:r>
          </a:p>
        </p:txBody>
      </p:sp>
      <p:sp>
        <p:nvSpPr>
          <p:cNvPr id="4" name="Content Placeholder 3"/>
          <p:cNvSpPr>
            <a:spLocks noGrp="1"/>
          </p:cNvSpPr>
          <p:nvPr>
            <p:ph idx="1"/>
          </p:nvPr>
        </p:nvSpPr>
        <p:spPr/>
        <p:txBody>
          <a:bodyPr>
            <a:normAutofit/>
          </a:bodyPr>
          <a:lstStyle/>
          <a:p>
            <a:pPr marL="82296" indent="0" algn="just">
              <a:buNone/>
            </a:pPr>
            <a:r>
              <a:rPr lang="en-US" sz="2600" dirty="0"/>
              <a:t>“an employee must prove that </a:t>
            </a:r>
          </a:p>
          <a:p>
            <a:pPr marL="82296" indent="0" algn="just">
              <a:buNone/>
            </a:pPr>
            <a:r>
              <a:rPr lang="en-US" sz="2600" dirty="0"/>
              <a:t>(1) he or she belongs to a protected group, (2) he or she was the subject of unwelcome sexual harassment, (3) the harassment was based on gender, (4) the harassment affected a term, condition or privilege of employment, and (5) the employer knew or should have known of the harassment and failed to take remedial action. </a:t>
            </a:r>
          </a:p>
          <a:p>
            <a:pPr marL="82296" indent="0">
              <a:buNone/>
            </a:pPr>
            <a:endParaRPr lang="en-US" sz="2600" dirty="0"/>
          </a:p>
          <a:p>
            <a:pPr marL="82296" indent="0">
              <a:buNone/>
            </a:pPr>
            <a:r>
              <a:rPr lang="en-US" sz="2600" u="sng" dirty="0"/>
              <a:t>Vitale v. Rosina Food Products Inc.,</a:t>
            </a:r>
            <a:r>
              <a:rPr lang="en-US" sz="2600" dirty="0"/>
              <a:t> 283 A.D.2d 141, 727 N.Y.S.2d 215 (4th Dept. 2001)</a:t>
            </a:r>
          </a:p>
        </p:txBody>
      </p:sp>
      <p:pic>
        <p:nvPicPr>
          <p:cNvPr id="3" name="Recorded Sound">
            <a:hlinkClick r:id="" action="ppaction://media"/>
            <a:extLst>
              <a:ext uri="{FF2B5EF4-FFF2-40B4-BE49-F238E27FC236}">
                <a16:creationId xmlns:a16="http://schemas.microsoft.com/office/drawing/2014/main" id="{25C26A53-2F3F-4120-9251-C6C96078B77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96200" y="602456"/>
            <a:ext cx="487363" cy="487363"/>
          </a:xfrm>
          <a:prstGeom prst="rect">
            <a:avLst/>
          </a:prstGeom>
        </p:spPr>
      </p:pic>
    </p:spTree>
    <p:extLst>
      <p:ext uri="{BB962C8B-B14F-4D97-AF65-F5344CB8AC3E}">
        <p14:creationId xmlns:p14="http://schemas.microsoft.com/office/powerpoint/2010/main" val="10853962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9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Workplace Bullying</a:t>
            </a:r>
          </a:p>
        </p:txBody>
      </p:sp>
      <p:sp>
        <p:nvSpPr>
          <p:cNvPr id="4" name="Content Placeholder 3"/>
          <p:cNvSpPr>
            <a:spLocks noGrp="1"/>
          </p:cNvSpPr>
          <p:nvPr>
            <p:ph idx="1"/>
          </p:nvPr>
        </p:nvSpPr>
        <p:spPr/>
        <p:txBody>
          <a:bodyPr>
            <a:normAutofit/>
          </a:bodyPr>
          <a:lstStyle/>
          <a:p>
            <a:pPr marL="82296" indent="0" algn="just">
              <a:buNone/>
            </a:pPr>
            <a:endParaRPr lang="en-US" sz="4000" dirty="0"/>
          </a:p>
          <a:p>
            <a:pPr algn="just"/>
            <a:r>
              <a:rPr lang="en-US" sz="4000" dirty="0"/>
              <a:t>No Legislative Foundation</a:t>
            </a:r>
          </a:p>
          <a:p>
            <a:pPr algn="just"/>
            <a:r>
              <a:rPr lang="en-US" sz="4000" dirty="0"/>
              <a:t>Sample Corporate Policies &amp; Procedures</a:t>
            </a:r>
          </a:p>
          <a:p>
            <a:pPr marL="82296" indent="0" algn="just">
              <a:buNone/>
            </a:pPr>
            <a:endParaRPr lang="en-US" sz="4000" dirty="0"/>
          </a:p>
          <a:p>
            <a:pPr marL="82296" indent="0" algn="just">
              <a:buNone/>
            </a:pPr>
            <a:endParaRPr lang="en-US" sz="4000" dirty="0"/>
          </a:p>
        </p:txBody>
      </p:sp>
      <p:pic>
        <p:nvPicPr>
          <p:cNvPr id="3075" name="Picture 3" descr="C:\Users\Mike\AppData\Local\Microsoft\Windows\Temporary Internet Files\Content.IE5\XTMX8KIP\no_bully[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419600"/>
            <a:ext cx="2024459" cy="2095182"/>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30212DD6-326C-47B1-85F4-72C3D5B905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96200" y="602456"/>
            <a:ext cx="487363" cy="487363"/>
          </a:xfrm>
          <a:prstGeom prst="rect">
            <a:avLst/>
          </a:prstGeom>
        </p:spPr>
      </p:pic>
    </p:spTree>
    <p:extLst>
      <p:ext uri="{BB962C8B-B14F-4D97-AF65-F5344CB8AC3E}">
        <p14:creationId xmlns:p14="http://schemas.microsoft.com/office/powerpoint/2010/main" val="3889148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7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630362"/>
          </a:xfrm>
        </p:spPr>
        <p:txBody>
          <a:bodyPr>
            <a:normAutofit/>
          </a:bodyPr>
          <a:lstStyle/>
          <a:p>
            <a:r>
              <a:rPr lang="en-US" dirty="0"/>
              <a:t>Best Practices</a:t>
            </a:r>
            <a:br>
              <a:rPr lang="en-US" sz="4400" dirty="0">
                <a:latin typeface="Garamond" pitchFamily="18" charset="0"/>
              </a:rPr>
            </a:br>
            <a:endParaRPr lang="en-US" dirty="0"/>
          </a:p>
        </p:txBody>
      </p:sp>
      <p:sp>
        <p:nvSpPr>
          <p:cNvPr id="4" name="Content Placeholder 3"/>
          <p:cNvSpPr>
            <a:spLocks noGrp="1"/>
          </p:cNvSpPr>
          <p:nvPr>
            <p:ph idx="1"/>
          </p:nvPr>
        </p:nvSpPr>
        <p:spPr/>
        <p:txBody>
          <a:bodyPr>
            <a:normAutofit/>
          </a:bodyPr>
          <a:lstStyle/>
          <a:p>
            <a:pPr marL="82296" indent="0" algn="just">
              <a:buNone/>
            </a:pPr>
            <a:r>
              <a:rPr lang="en-US" sz="3600" dirty="0">
                <a:latin typeface="+mj-lt"/>
              </a:rPr>
              <a:t>Handling of Complaints by Employees</a:t>
            </a:r>
          </a:p>
          <a:p>
            <a:pPr marL="82296" indent="0" algn="just">
              <a:buNone/>
            </a:pPr>
            <a:endParaRPr lang="en-US" sz="2800" dirty="0">
              <a:latin typeface="Garamond" pitchFamily="18" charset="0"/>
            </a:endParaRPr>
          </a:p>
          <a:p>
            <a:r>
              <a:rPr lang="en-US" sz="4000" dirty="0"/>
              <a:t>Company Policies</a:t>
            </a:r>
          </a:p>
          <a:p>
            <a:r>
              <a:rPr lang="en-US" sz="4000" dirty="0"/>
              <a:t>Model Corporate Procedures</a:t>
            </a:r>
          </a:p>
          <a:p>
            <a:r>
              <a:rPr lang="en-US" sz="4000" dirty="0"/>
              <a:t>Consult with Counsel</a:t>
            </a:r>
          </a:p>
        </p:txBody>
      </p:sp>
      <p:pic>
        <p:nvPicPr>
          <p:cNvPr id="3" name="Recorded Sound">
            <a:hlinkClick r:id="" action="ppaction://media"/>
            <a:extLst>
              <a:ext uri="{FF2B5EF4-FFF2-40B4-BE49-F238E27FC236}">
                <a16:creationId xmlns:a16="http://schemas.microsoft.com/office/drawing/2014/main" id="{DC24C6B2-C913-4D1C-8911-2EF5B8C9934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457200"/>
            <a:ext cx="487363" cy="487363"/>
          </a:xfrm>
          <a:prstGeom prst="rect">
            <a:avLst/>
          </a:prstGeom>
        </p:spPr>
      </p:pic>
    </p:spTree>
    <p:extLst>
      <p:ext uri="{BB962C8B-B14F-4D97-AF65-F5344CB8AC3E}">
        <p14:creationId xmlns:p14="http://schemas.microsoft.com/office/powerpoint/2010/main" val="12700372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9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630362"/>
          </a:xfrm>
        </p:spPr>
        <p:txBody>
          <a:bodyPr>
            <a:normAutofit/>
          </a:bodyPr>
          <a:lstStyle/>
          <a:p>
            <a:r>
              <a:rPr lang="en-US" dirty="0"/>
              <a:t>Thank you</a:t>
            </a:r>
            <a:br>
              <a:rPr lang="en-US" sz="4400" dirty="0">
                <a:latin typeface="Garamond" pitchFamily="18" charset="0"/>
              </a:rPr>
            </a:br>
            <a:endParaRPr lang="en-US" dirty="0"/>
          </a:p>
        </p:txBody>
      </p:sp>
      <p:sp>
        <p:nvSpPr>
          <p:cNvPr id="4" name="Content Placeholder 3"/>
          <p:cNvSpPr>
            <a:spLocks noGrp="1"/>
          </p:cNvSpPr>
          <p:nvPr>
            <p:ph idx="1"/>
          </p:nvPr>
        </p:nvSpPr>
        <p:spPr/>
        <p:txBody>
          <a:bodyPr>
            <a:normAutofit/>
          </a:bodyPr>
          <a:lstStyle/>
          <a:p>
            <a:pPr marL="82296" indent="0" algn="just">
              <a:buNone/>
            </a:pPr>
            <a:endParaRPr lang="en-US" sz="4000" dirty="0"/>
          </a:p>
          <a:p>
            <a:pPr marL="82296" indent="0" algn="ctr">
              <a:buNone/>
            </a:pPr>
            <a:endParaRPr lang="en-US" dirty="0">
              <a:latin typeface="Garamond" panose="02020404030301010803" pitchFamily="18" charset="0"/>
            </a:endParaRPr>
          </a:p>
          <a:p>
            <a:pPr marL="82296" indent="0" algn="ctr">
              <a:buNone/>
            </a:pPr>
            <a:r>
              <a:rPr lang="en-US" dirty="0">
                <a:latin typeface="Garamond" panose="02020404030301010803" pitchFamily="18" charset="0"/>
              </a:rPr>
              <a:t>Michael A. Starvaggi, Esq.</a:t>
            </a:r>
          </a:p>
          <a:p>
            <a:pPr marL="82296" indent="0" algn="ctr">
              <a:buNone/>
            </a:pPr>
            <a:r>
              <a:rPr lang="en-US" dirty="0">
                <a:latin typeface="Garamond" panose="02020404030301010803" pitchFamily="18" charset="0"/>
              </a:rPr>
              <a:t>97 South Broadway,  Suite 2</a:t>
            </a:r>
            <a:br>
              <a:rPr lang="en-US" sz="4000" dirty="0">
                <a:latin typeface="Garamond" panose="02020404030301010803" pitchFamily="18" charset="0"/>
              </a:rPr>
            </a:br>
            <a:r>
              <a:rPr lang="en-US" dirty="0">
                <a:latin typeface="Garamond" panose="02020404030301010803" pitchFamily="18" charset="0"/>
              </a:rPr>
              <a:t>Nyack, NY 10960</a:t>
            </a:r>
            <a:br>
              <a:rPr lang="en-US" sz="4000" dirty="0">
                <a:latin typeface="Garamond" panose="02020404030301010803" pitchFamily="18" charset="0"/>
              </a:rPr>
            </a:br>
            <a:r>
              <a:rPr lang="en-US" dirty="0">
                <a:latin typeface="Garamond" panose="02020404030301010803" pitchFamily="18" charset="0"/>
              </a:rPr>
              <a:t>Office: (845) 589-9456</a:t>
            </a:r>
            <a:br>
              <a:rPr lang="en-US" sz="4000" dirty="0">
                <a:latin typeface="Garamond" panose="02020404030301010803" pitchFamily="18" charset="0"/>
              </a:rPr>
            </a:br>
            <a:r>
              <a:rPr lang="en-US" dirty="0">
                <a:latin typeface="Garamond" panose="02020404030301010803" pitchFamily="18" charset="0"/>
                <a:hlinkClick r:id="rId4"/>
              </a:rPr>
              <a:t>info@starlawpc.com</a:t>
            </a:r>
            <a:endParaRPr lang="en-US" dirty="0">
              <a:latin typeface="Garamond" panose="02020404030301010803" pitchFamily="18" charset="0"/>
            </a:endParaRPr>
          </a:p>
          <a:p>
            <a:pPr marL="82296" indent="0" algn="ctr">
              <a:buNone/>
            </a:pPr>
            <a:r>
              <a:rPr lang="en-US" sz="4000" dirty="0">
                <a:latin typeface="Garamond" panose="02020404030301010803" pitchFamily="18" charset="0"/>
                <a:hlinkClick r:id="rId5"/>
              </a:rPr>
              <a:t>www.starvaggilawoffices.com</a:t>
            </a:r>
            <a:r>
              <a:rPr lang="en-US" sz="4000" dirty="0">
                <a:latin typeface="Garamond" panose="02020404030301010803" pitchFamily="18" charset="0"/>
              </a:rPr>
              <a:t> </a:t>
            </a:r>
          </a:p>
          <a:p>
            <a:pPr marL="82296" indent="0" algn="ctr">
              <a:buNone/>
            </a:pPr>
            <a:endParaRPr lang="en-US" sz="4000" dirty="0">
              <a:latin typeface="Garamond" panose="02020404030301010803" pitchFamily="18" charset="0"/>
            </a:endParaRPr>
          </a:p>
        </p:txBody>
      </p:sp>
      <p:pic>
        <p:nvPicPr>
          <p:cNvPr id="11" name="zz">
            <a:hlinkClick r:id="" action="ppaction://media"/>
            <a:extLst>
              <a:ext uri="{FF2B5EF4-FFF2-40B4-BE49-F238E27FC236}">
                <a16:creationId xmlns:a16="http://schemas.microsoft.com/office/drawing/2014/main" id="{BB8BE826-CE03-44C8-92BA-2B9B12CB75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91400" y="373856"/>
            <a:ext cx="487363" cy="487363"/>
          </a:xfrm>
          <a:prstGeom prst="rect">
            <a:avLst/>
          </a:prstGeom>
        </p:spPr>
      </p:pic>
      <p:pic>
        <p:nvPicPr>
          <p:cNvPr id="1026" name="Picture 2" descr="logo---rev4">
            <a:extLst>
              <a:ext uri="{FF2B5EF4-FFF2-40B4-BE49-F238E27FC236}">
                <a16:creationId xmlns:a16="http://schemas.microsoft.com/office/drawing/2014/main" id="{C6A01261-D174-4078-9BEB-A8EBABF5EE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1445936"/>
            <a:ext cx="4191000" cy="141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4473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25"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1261</TotalTime>
  <Words>929</Words>
  <Application>Microsoft Office PowerPoint</Application>
  <PresentationFormat>On-screen Show (4:3)</PresentationFormat>
  <Paragraphs>106</Paragraphs>
  <Slides>18</Slides>
  <Notes>3</Notes>
  <HiddenSlides>0</HiddenSlides>
  <MMClips>18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Garamond</vt:lpstr>
      <vt:lpstr>Gill Sans MT</vt:lpstr>
      <vt:lpstr>Verdana</vt:lpstr>
      <vt:lpstr>Wingdings 2</vt:lpstr>
      <vt:lpstr>Solstice</vt:lpstr>
      <vt:lpstr>The Ubiquitous Terms “Harassment” &amp; “Hostile Work Environment”  Webster’s Isn’t Enough   Michael A. Starvaggi, Esq. www.starvaggilawoffices.com</vt:lpstr>
      <vt:lpstr>The Problem of the Vernacular </vt:lpstr>
      <vt:lpstr>Case Law Foundations</vt:lpstr>
      <vt:lpstr>The Statutory Foundations</vt:lpstr>
      <vt:lpstr>The Statutory Foundations</vt:lpstr>
      <vt:lpstr>Hostile Work Environment</vt:lpstr>
      <vt:lpstr>Hostile Work Environment</vt:lpstr>
      <vt:lpstr>Hostile Work Environment</vt:lpstr>
      <vt:lpstr>Hostile Work Environment</vt:lpstr>
      <vt:lpstr>Hostile Work Environment</vt:lpstr>
      <vt:lpstr>Other Analysis </vt:lpstr>
      <vt:lpstr>Hostile Work Environment</vt:lpstr>
      <vt:lpstr>Hostile Work Environment</vt:lpstr>
      <vt:lpstr>Hostile Work Environment</vt:lpstr>
      <vt:lpstr>Workplace Harassment</vt:lpstr>
      <vt:lpstr>Workplace Bullying</vt:lpstr>
      <vt:lpstr>Best Practices </vt:lpstr>
      <vt:lpstr>Thank you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Counseling versus discipline of tenured employees</dc:title>
  <dc:creator>Mike</dc:creator>
  <cp:lastModifiedBy>Michael Starvaggi</cp:lastModifiedBy>
  <cp:revision>57</cp:revision>
  <dcterms:created xsi:type="dcterms:W3CDTF">2014-11-06T20:31:15Z</dcterms:created>
  <dcterms:modified xsi:type="dcterms:W3CDTF">2018-02-05T12:41:43Z</dcterms:modified>
</cp:coreProperties>
</file>